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1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7.xml"/><Relationship Id="rId33" Type="http://schemas.openxmlformats.org/officeDocument/2006/relationships/font" Target="fonts/Lato-boldItalic.fntdata"/><Relationship Id="rId10" Type="http://schemas.openxmlformats.org/officeDocument/2006/relationships/slide" Target="slides/slide6.xml"/><Relationship Id="rId32" Type="http://schemas.openxmlformats.org/officeDocument/2006/relationships/font" Target="fonts/La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ustwell.com/div-span-inline-block.html" TargetMode="External"/><Relationship Id="rId4" Type="http://schemas.openxmlformats.org/officeDocument/2006/relationships/hyperlink" Target="https://www.w3schools.com/html/html_blocks.asp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eloper.mozilla.org/en-US/docs/Web/CSS/Pseudo-classe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i1.wp.com/www.internetgeography.net/wp-content/uploads/2017/11/Rainforest-Under-canopy.jpeg?ssl=1" TargetMode="External"/><Relationship Id="rId4" Type="http://schemas.openxmlformats.org/officeDocument/2006/relationships/hyperlink" Target="https://tinypng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fonts.google.com" TargetMode="External"/><Relationship Id="rId4" Type="http://schemas.openxmlformats.org/officeDocument/2006/relationships/hyperlink" Target="https://github.com/michaelwilkins/bulma-ui-kit" TargetMode="External"/><Relationship Id="rId5" Type="http://schemas.openxmlformats.org/officeDocument/2006/relationships/hyperlink" Target="http://bootstrapuikit.com/" TargetMode="External"/><Relationship Id="rId6" Type="http://schemas.openxmlformats.org/officeDocument/2006/relationships/hyperlink" Target="https://superdevresources.com/bootstrap-4-ui-kits/" TargetMode="External"/><Relationship Id="rId7" Type="http://schemas.openxmlformats.org/officeDocument/2006/relationships/hyperlink" Target="https://freebiesbug.com/psd-freebies/ui-kits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ackoverflow.com/questions/tagged/css" TargetMode="External"/><Relationship Id="rId4" Type="http://schemas.openxmlformats.org/officeDocument/2006/relationships/hyperlink" Target="https://www.w3schools.com/cssref/default.asp" TargetMode="External"/><Relationship Id="rId5" Type="http://schemas.openxmlformats.org/officeDocument/2006/relationships/hyperlink" Target="https://caniuse.com/" TargetMode="External"/><Relationship Id="rId6" Type="http://schemas.openxmlformats.org/officeDocument/2006/relationships/hyperlink" Target="https://websitesetup.org/css3-cheat-sheet/" TargetMode="External"/><Relationship Id="rId7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3: CSS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Constructing a Style Rule</a:t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1297500" y="1567550"/>
            <a:ext cx="4504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Selector</a:t>
            </a:r>
            <a:r>
              <a:rPr lang="en"/>
              <a:t> - identifies the element(s) you want to format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Property</a:t>
            </a:r>
            <a:r>
              <a:rPr lang="en"/>
              <a:t> - a property is always associated with a </a:t>
            </a:r>
            <a:r>
              <a:rPr i="1" lang="en"/>
              <a:t>Value</a:t>
            </a:r>
            <a:endParaRPr i="1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Value</a:t>
            </a:r>
            <a:r>
              <a:rPr lang="en"/>
              <a:t> - is the allowable option(s) for a </a:t>
            </a:r>
            <a:r>
              <a:rPr i="1" lang="en"/>
              <a:t>Property</a:t>
            </a:r>
            <a:endParaRPr i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 { color: red; }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</a:t>
            </a:r>
            <a:r>
              <a:rPr lang="en"/>
              <a:t> - is the </a:t>
            </a:r>
            <a:r>
              <a:rPr i="1" lang="en"/>
              <a:t>selector</a:t>
            </a:r>
            <a:endParaRPr i="1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color -  is the </a:t>
            </a:r>
            <a:r>
              <a:rPr i="1" lang="en"/>
              <a:t>property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red - is the </a:t>
            </a:r>
            <a:r>
              <a:rPr i="1" lang="en"/>
              <a:t>value</a:t>
            </a: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6462975" y="1567550"/>
            <a:ext cx="22017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Selectors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*</a:t>
            </a:r>
            <a:endParaRPr>
              <a:solidFill>
                <a:srgbClr val="FFFFF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all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Element</a:t>
            </a:r>
            <a:endParaRPr>
              <a:solidFill>
                <a:srgbClr val="FFFFF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p,ul,li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Class</a:t>
            </a:r>
            <a:endParaRPr>
              <a:solidFill>
                <a:srgbClr val="FFFFF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ID</a:t>
            </a:r>
            <a:endParaRPr>
              <a:solidFill>
                <a:srgbClr val="FFFFFF"/>
              </a:solidFill>
            </a:endParaRPr>
          </a:p>
          <a:p>
            <a: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#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1297500" y="393750"/>
            <a:ext cx="70389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Loading in Styles</a:t>
            </a:r>
            <a:endParaRPr/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1297500" y="982650"/>
            <a:ext cx="3403200" cy="3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CSS can be brought in with various methods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External Files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Embedded &lt;style&gt; blocks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Inline Styles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Open /class-directory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Within /assets/stylesheets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New File &gt; styles.css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Add a Comment:  /* CSS Comment */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css-styles.html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Add &lt;style&gt; tag in the head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Load in styles.css</a:t>
            </a:r>
            <a:endParaRPr/>
          </a:p>
        </p:txBody>
      </p:sp>
      <p:sp>
        <p:nvSpPr>
          <p:cNvPr id="200" name="Shape 200"/>
          <p:cNvSpPr txBox="1"/>
          <p:nvPr>
            <p:ph idx="2" type="body"/>
          </p:nvPr>
        </p:nvSpPr>
        <p:spPr>
          <a:xfrm>
            <a:off x="4557925" y="982650"/>
            <a:ext cx="4511100" cy="3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&lt;!doctype&gt;</a:t>
            </a:r>
            <a:endParaRPr sz="1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&lt;html&gt;</a:t>
            </a:r>
            <a:endParaRPr sz="1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&lt;head&gt;</a:t>
            </a:r>
            <a:endParaRPr sz="1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&lt;title&gt;&lt;/title&gt;</a:t>
            </a:r>
            <a:endParaRPr sz="1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&lt;link rel=”stylesheet” type=”text/css” href=”./assets/stylesheets/styles.css” /&gt;</a:t>
            </a:r>
            <a:endParaRPr sz="1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&lt;style&gt;&lt;/style&gt;</a:t>
            </a:r>
            <a:endParaRPr sz="1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&lt;/head&gt;</a:t>
            </a:r>
            <a:endParaRPr sz="1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&lt;body&gt;&lt;div class=”myBox”&gt;...&lt;/div&gt;&lt;/body&gt;</a:t>
            </a:r>
            <a:endParaRPr sz="10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&lt;/html&gt;</a:t>
            </a:r>
            <a:endParaRPr sz="10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</a:t>
            </a:r>
            <a:r>
              <a:rPr lang="en"/>
              <a:t>Specificity</a:t>
            </a:r>
            <a:endParaRPr/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“Apart from Floats, the CSS </a:t>
            </a:r>
            <a:r>
              <a:rPr lang="en"/>
              <a:t>Specificity</a:t>
            </a:r>
            <a:r>
              <a:rPr lang="en"/>
              <a:t> is one of the most difficult concepts to grasp in Cascading Stylesheets” - Smashing </a:t>
            </a:r>
            <a:r>
              <a:rPr lang="en"/>
              <a:t>Magazine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Determine</a:t>
            </a:r>
            <a:r>
              <a:rPr lang="en"/>
              <a:t> which CSS rule is applied by the browser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Every selector has place in specificity hierarchy</a:t>
            </a:r>
            <a:endParaRPr/>
          </a:p>
        </p:txBody>
      </p:sp>
      <p:sp>
        <p:nvSpPr>
          <p:cNvPr id="207" name="Shape 20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Categories of </a:t>
            </a:r>
            <a:r>
              <a:rPr lang="en"/>
              <a:t>specificity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Inline Styles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IDs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Classes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Attributes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Elements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</a:t>
            </a:r>
            <a:r>
              <a:rPr lang="en"/>
              <a:t>Specificity</a:t>
            </a:r>
            <a:endParaRPr/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Overriding styles can be done in a couple of ways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overriding styles things can become confusing very quickly so do this with caution</a:t>
            </a:r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100" y="1460250"/>
            <a:ext cx="4138500" cy="31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823850" y="2053000"/>
            <a:ext cx="55614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</a:t>
            </a:r>
            <a:r>
              <a:rPr lang="en"/>
              <a:t>Specificity</a:t>
            </a:r>
            <a:r>
              <a:rPr lang="en"/>
              <a:t> examples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Inheritance</a:t>
            </a:r>
            <a:endParaRPr/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 and the cascade are two fundamental concepts in CSS. 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Inheritance is associated with how the elements in the HTML markup inherit properties from their parent elements and pass them on to their children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cascade relates to CSS declarations being applied to a document, and how conflicting rules do or do not override each other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is important because it keeps your code DRY (Don’t Repeat Yourself) by cutting down on redundant code.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823850" y="2053000"/>
            <a:ext cx="54447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Inheritance Example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Block Elements</a:t>
            </a:r>
            <a:endParaRPr/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Inline Elements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Respect Left &amp; Right margins and padding but </a:t>
            </a:r>
            <a:r>
              <a:rPr b="1" lang="en"/>
              <a:t>not</a:t>
            </a:r>
            <a:r>
              <a:rPr lang="en"/>
              <a:t> top &amp; bottom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Cannot have a width and height set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Allow other elements to sit to their left and right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Block Elements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Respect all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Force a line break after the block element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Inline-block Elements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Allow other elements to sit to their left and right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Respect top &amp; bottom margins and padding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Respect height and width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Background: the difference between div and span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W3schools Block-level Elements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Block Example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</a:t>
            </a:r>
            <a:r>
              <a:rPr lang="en"/>
              <a:t>Pseudo</a:t>
            </a:r>
            <a:r>
              <a:rPr lang="en"/>
              <a:t> Classes</a:t>
            </a:r>
            <a:endParaRPr/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Defines a special state of an element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Style an element when you perform an action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elector: pseudo-class { property: value; }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MDN web docs Pseudo-classes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Questions over reading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331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  7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Colors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Transparencies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URLs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Rules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Properties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etc.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 9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Selectors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Relationships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Pseudo Elements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Pseudo Classes</a:t>
            </a:r>
            <a:endParaRPr/>
          </a:p>
          <a:p>
            <a: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etc.</a:t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350" y="1622050"/>
            <a:ext cx="4142700" cy="23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 Class Examples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3: Homework</a:t>
            </a:r>
            <a:endParaRPr/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5468000" y="1554600"/>
            <a:ext cx="3404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Start Designing your Website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Finish Desktop Designs for: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Homepage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About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Discography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 Chapters</a:t>
            </a:r>
            <a:endParaRPr/>
          </a:p>
          <a:p>
            <a: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10 &amp; 11</a:t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725" y="1771100"/>
            <a:ext cx="4017475" cy="22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Last Week Review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in depth look into HTML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Why HTML is important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Browsers are designed to render HTML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HTML has 3 main components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Text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References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Markup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Parts of HTML Doc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Set up working ‘class-directory’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HTML Semantics</a:t>
            </a:r>
            <a:endParaRPr/>
          </a:p>
        </p:txBody>
      </p:sp>
      <p:sp>
        <p:nvSpPr>
          <p:cNvPr id="149" name="Shape 14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Learned what HTML is meant to do and not do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Type of Elements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Block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Inline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Accessibility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SEO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Elements, Attributes, and Values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Parent &gt; Child relationships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URLs, linking items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File naming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Image Optimization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Last week we didn’t cover Image Optimization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Download a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LARGE</a:t>
            </a:r>
            <a:r>
              <a:rPr lang="en"/>
              <a:t> Google Image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Open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https://tinypng.com/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Drag &amp; Drop or Select from filesystem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Compare Images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 note I have seen issues with this and shadows on .png files with terrible results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Image Optimization in my experience is a great way to cut a ton of weight on your site loading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all your wireframes</a:t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steve_fuller@berkeley.edu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Wireframes Needed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Media Page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Merch Page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Tour Dates Page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Homepage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About Page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Discography Page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Your Website</a:t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1297500" y="1307850"/>
            <a:ext cx="7038900" cy="3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over think this part we are not looking for award winning designs. I want to see what colors you are going with, see some images placed in, and bring some life to your wireframes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Open Photoshop or Sketch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Set canvas to 1440px wide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Height does not matter when setting up 1024px is a good starting point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like to set my working content to 1200px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 set guides at 120px and 1,320px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ease of designing make spacing of elements by units of 5px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Grab Custom Fonts from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Google Fonts</a:t>
            </a:r>
            <a:r>
              <a:rPr b="1" lang="en"/>
              <a:t> only</a:t>
            </a:r>
            <a:endParaRPr b="1"/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Bulma UI Kit</a:t>
            </a:r>
            <a:endParaRPr/>
          </a:p>
          <a:p>
            <a: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Other Kits</a:t>
            </a:r>
            <a:endParaRPr sz="1100"/>
          </a:p>
          <a:p>
            <a:pPr indent="-2984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Bootstrap 3 UI Kit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14 Bootstrap 4 UI Kits</a:t>
            </a:r>
            <a:endParaRPr b="1"/>
          </a:p>
          <a:p>
            <a:pPr indent="-2984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7"/>
              </a:rPr>
              <a:t>Free UI Kits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Helpful Resources</a:t>
            </a:r>
            <a:endParaRPr/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1297500" y="1567550"/>
            <a:ext cx="2691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StackOverflow - CSS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W3Schools - CSS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Can I Use?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CSS Cheat Sheet</a:t>
            </a:r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1750" y="1257725"/>
            <a:ext cx="353085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What is CSS?</a:t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CSS stands for Cascading Style Sheets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Where HTML defines your content’s meaning CSS defines the appearance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CSS can </a:t>
            </a:r>
            <a:r>
              <a:rPr lang="en"/>
              <a:t>describe</a:t>
            </a:r>
            <a:r>
              <a:rPr lang="en"/>
              <a:t> how HTML elements are displayed on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Screens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Paper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Other Media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External stylesheets are stored in .css files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CSS1 was </a:t>
            </a:r>
            <a:r>
              <a:rPr lang="en"/>
              <a:t>released</a:t>
            </a:r>
            <a:r>
              <a:rPr lang="en"/>
              <a:t> proposed in ‘94 and released in ‘96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Solving a Big Problem</a:t>
            </a:r>
            <a:endParaRPr/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HTML was never intended for presentation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HTML was created to </a:t>
            </a:r>
            <a:r>
              <a:rPr b="1" lang="en"/>
              <a:t>describe the content</a:t>
            </a:r>
            <a:r>
              <a:rPr lang="en"/>
              <a:t> of a web page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HTML 3.2, </a:t>
            </a:r>
            <a:r>
              <a:rPr lang="en"/>
              <a:t>released</a:t>
            </a:r>
            <a:r>
              <a:rPr lang="en"/>
              <a:t> in ‘97, allowed for attributes to affect a web pages presentation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CSS1 being released it was able to create a “separation of concerns” between presentation and content meaning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